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68" r:id="rId3"/>
    <p:sldId id="257" r:id="rId4"/>
    <p:sldId id="258" r:id="rId5"/>
    <p:sldId id="272" r:id="rId6"/>
    <p:sldId id="273" r:id="rId7"/>
    <p:sldId id="280" r:id="rId8"/>
    <p:sldId id="274" r:id="rId9"/>
    <p:sldId id="275" r:id="rId10"/>
    <p:sldId id="277" r:id="rId11"/>
    <p:sldId id="278" r:id="rId12"/>
    <p:sldId id="270" r:id="rId13"/>
    <p:sldId id="279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82" r:id="rId23"/>
    <p:sldId id="283" r:id="rId24"/>
    <p:sldId id="267" r:id="rId25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10129408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10129408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Liming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83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503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312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109" name="Google Shape;109;p7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116" name="Google Shape;1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medini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937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Anushka</a:t>
            </a:r>
            <a:endParaRPr dirty="0"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Medini</a:t>
            </a:r>
            <a:endParaRPr dirty="0"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730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143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anushka</a:t>
            </a: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 err="1"/>
              <a:t>anushka</a:t>
            </a:r>
            <a:endParaRPr dirty="0"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Liming</a:t>
            </a:r>
            <a:endParaRPr dirty="0"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49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258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525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61f1373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61f1373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Liming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10129408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10129408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098770" y="2234918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098772" y="4127675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01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9309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27868" y="230781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32275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OR UNIT NAME. DELETE FROM MASTER SLIDE IF N/A</a:t>
            </a:r>
            <a:endParaRPr sz="1200" b="0" i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98770" y="2860400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98772" y="4753157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918000" y="1309444"/>
            <a:ext cx="21704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&amp; Computer Engineering</a:t>
            </a:r>
            <a:endParaRPr sz="1400" b="0" i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4768" y="5943488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27869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marL="3657600" lvl="7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marL="4114800" lvl="8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4230206" y="3445123"/>
            <a:ext cx="3657600" cy="302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4325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 b="0" i="0"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14325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7pPr>
            <a:lvl8pPr marL="3657600" lvl="7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8pPr>
            <a:lvl9pPr marL="4114800" lvl="8" indent="-304800" algn="l"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3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0" rIns="91425" bIns="0" anchor="ctr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4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0" rIns="91425" bIns="0" anchor="ctr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5"/>
          </p:nvPr>
        </p:nvSpPr>
        <p:spPr>
          <a:xfrm>
            <a:off x="327869" y="2000387"/>
            <a:ext cx="7556499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1800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4768" y="5931691"/>
            <a:ext cx="1282700" cy="92630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" y="0"/>
            <a:ext cx="9143997" cy="64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800"/>
              <a:buFont typeface="Noto Sans Symbols"/>
              <a:buChar char="■"/>
              <a:defRPr sz="24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2385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23850" algn="l" rtl="0"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2385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23850" algn="l" rtl="0"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4325" algn="l" rtl="0"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32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325" algn="l" rtl="0">
              <a:spcBef>
                <a:spcPts val="360"/>
              </a:spcBef>
              <a:spcAft>
                <a:spcPts val="0"/>
              </a:spcAft>
              <a:buClr>
                <a:srgbClr val="2A9AFE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32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■"/>
              <a:defRPr sz="18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890895" y="418391"/>
            <a:ext cx="508974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DEPARTMENT OF ELECTRICAL AND COMPUTER ENGINEERING</a:t>
            </a:r>
            <a:endParaRPr sz="1000" b="0" i="0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u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930856" y="2446721"/>
            <a:ext cx="7858037" cy="177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Implementation of Median Filter on Z -Board and AWS </a:t>
            </a:r>
            <a:br>
              <a:rPr lang="en-US" sz="4400" b="1" dirty="0"/>
            </a:br>
            <a:endParaRPr sz="4400" b="1" dirty="0"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930858" y="456298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By,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Anushka Swarup,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Medini J. Aradhya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Liming Xu</a:t>
            </a:r>
            <a:endParaRPr sz="2000" dirty="0"/>
          </a:p>
        </p:txBody>
      </p:sp>
      <p:sp>
        <p:nvSpPr>
          <p:cNvPr id="4" name="Google Shape;64;p11">
            <a:extLst>
              <a:ext uri="{FF2B5EF4-FFF2-40B4-BE49-F238E27FC236}">
                <a16:creationId xmlns:a16="http://schemas.microsoft.com/office/drawing/2014/main" id="{6B556B6A-58B2-422C-B51C-72D6E4C4CD6C}"/>
              </a:ext>
            </a:extLst>
          </p:cNvPr>
          <p:cNvSpPr txBox="1">
            <a:spLocks/>
          </p:cNvSpPr>
          <p:nvPr/>
        </p:nvSpPr>
        <p:spPr>
          <a:xfrm>
            <a:off x="2148487" y="586443"/>
            <a:ext cx="785803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DB184"/>
              </a:buClr>
              <a:buSzPts val="18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750"/>
              <a:buFont typeface="Noto Sans Symbols"/>
              <a:buNone/>
              <a:defRPr sz="10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DB184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A9AFE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A9AFE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indent="0" algn="ctr">
              <a:spcBef>
                <a:spcPts val="0"/>
              </a:spcBef>
              <a:buSzPts val="1500"/>
            </a:pPr>
            <a:r>
              <a:rPr lang="en-US" dirty="0"/>
              <a:t>Reconfigurable Computing – Project.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672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dirty="0"/>
              <a:t>Design and Implementation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9637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zh-CN" dirty="0"/>
              <a:t>Datapath:</a:t>
            </a:r>
            <a:endParaRPr dirty="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9071"/>
            <a:ext cx="8668952" cy="358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237524" y="5472725"/>
            <a:ext cx="696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800"/>
              <a:t>Latency: 3*3=9 cycles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711038"/>
            <a:ext cx="8225582" cy="1015871"/>
          </a:xfrm>
        </p:spPr>
        <p:txBody>
          <a:bodyPr/>
          <a:lstStyle/>
          <a:p>
            <a:r>
              <a:rPr lang="en-US" dirty="0"/>
              <a:t>Design and Implementation -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1478258"/>
            <a:ext cx="8225582" cy="37310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4103-8415-4420-8F5F-B32D5C9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8" y="711038"/>
            <a:ext cx="8225582" cy="1015871"/>
          </a:xfrm>
        </p:spPr>
        <p:txBody>
          <a:bodyPr/>
          <a:lstStyle/>
          <a:p>
            <a:r>
              <a:rPr lang="en-US" dirty="0"/>
              <a:t>Design and Implementation -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6FBA-DE22-4742-A1C7-777708993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7A764-1CFA-4A74-B22C-7D77FCF90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2EB1-0708-4277-AD17-D5A16881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690266"/>
            <a:ext cx="8674730" cy="1015871"/>
          </a:xfrm>
        </p:spPr>
        <p:txBody>
          <a:bodyPr/>
          <a:lstStyle/>
          <a:p>
            <a:r>
              <a:rPr lang="en-US" dirty="0"/>
              <a:t>Block Diagram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E4D6F-0A47-4A4A-B922-20D5495F2E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9CAF6A-77AE-4045-9347-8C06814D5225}"/>
              </a:ext>
            </a:extLst>
          </p:cNvPr>
          <p:cNvGrpSpPr/>
          <p:nvPr/>
        </p:nvGrpSpPr>
        <p:grpSpPr>
          <a:xfrm>
            <a:off x="250046" y="1315497"/>
            <a:ext cx="8404698" cy="4970701"/>
            <a:chOff x="152400" y="381000"/>
            <a:chExt cx="8991600" cy="63992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141062-91BC-4F6C-8471-C8800296D72C}"/>
                </a:ext>
              </a:extLst>
            </p:cNvPr>
            <p:cNvSpPr/>
            <p:nvPr/>
          </p:nvSpPr>
          <p:spPr>
            <a:xfrm>
              <a:off x="6172200" y="6096000"/>
              <a:ext cx="16764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/>
                  </a:solidFill>
                </a:rPr>
                <a:t>BRAM 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1BDD35-54EC-4611-B02C-E55CF207B5B6}"/>
                </a:ext>
              </a:extLst>
            </p:cNvPr>
            <p:cNvSpPr/>
            <p:nvPr/>
          </p:nvSpPr>
          <p:spPr>
            <a:xfrm>
              <a:off x="4876800" y="4038600"/>
              <a:ext cx="4267200" cy="1295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DATAPATH</a:t>
              </a:r>
            </a:p>
          </p:txBody>
        </p:sp>
        <p:sp>
          <p:nvSpPr>
            <p:cNvPr id="9" name="Down Arrow 5">
              <a:extLst>
                <a:ext uri="{FF2B5EF4-FFF2-40B4-BE49-F238E27FC236}">
                  <a16:creationId xmlns:a16="http://schemas.microsoft.com/office/drawing/2014/main" id="{9C97245E-1B56-4356-B8D7-AFF6643851AD}"/>
                </a:ext>
              </a:extLst>
            </p:cNvPr>
            <p:cNvSpPr/>
            <p:nvPr/>
          </p:nvSpPr>
          <p:spPr>
            <a:xfrm>
              <a:off x="6858000" y="5410200"/>
              <a:ext cx="381000" cy="60960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5C7DE6-245D-4300-9436-1636DBD64DFA}"/>
                </a:ext>
              </a:extLst>
            </p:cNvPr>
            <p:cNvSpPr/>
            <p:nvPr/>
          </p:nvSpPr>
          <p:spPr>
            <a:xfrm>
              <a:off x="5334000" y="685800"/>
              <a:ext cx="609600" cy="1676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EEB376-70B9-41DC-8CDD-A9E06947E964}"/>
                </a:ext>
              </a:extLst>
            </p:cNvPr>
            <p:cNvSpPr/>
            <p:nvPr/>
          </p:nvSpPr>
          <p:spPr>
            <a:xfrm>
              <a:off x="5105400" y="2819400"/>
              <a:ext cx="1066800" cy="533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SMART BUFFER </a:t>
              </a:r>
              <a:r>
                <a:rPr lang="en-US" sz="1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Down Arrow 14">
              <a:extLst>
                <a:ext uri="{FF2B5EF4-FFF2-40B4-BE49-F238E27FC236}">
                  <a16:creationId xmlns:a16="http://schemas.microsoft.com/office/drawing/2014/main" id="{E3772799-A7EC-413F-A4D5-86E2A705A46C}"/>
                </a:ext>
              </a:extLst>
            </p:cNvPr>
            <p:cNvSpPr/>
            <p:nvPr/>
          </p:nvSpPr>
          <p:spPr>
            <a:xfrm>
              <a:off x="5562600" y="3429000"/>
              <a:ext cx="152400" cy="53340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Down Arrow 15">
              <a:extLst>
                <a:ext uri="{FF2B5EF4-FFF2-40B4-BE49-F238E27FC236}">
                  <a16:creationId xmlns:a16="http://schemas.microsoft.com/office/drawing/2014/main" id="{20A0B13F-29AA-4C6B-9463-F911AE147829}"/>
                </a:ext>
              </a:extLst>
            </p:cNvPr>
            <p:cNvSpPr/>
            <p:nvPr/>
          </p:nvSpPr>
          <p:spPr>
            <a:xfrm>
              <a:off x="5562600" y="2438400"/>
              <a:ext cx="152400" cy="30480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01BEF0-7C5F-4528-AEAB-F1A6A8A54C9F}"/>
                </a:ext>
              </a:extLst>
            </p:cNvPr>
            <p:cNvSpPr/>
            <p:nvPr/>
          </p:nvSpPr>
          <p:spPr>
            <a:xfrm>
              <a:off x="6705600" y="685800"/>
              <a:ext cx="609600" cy="1676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19D461-EF1B-4BA6-B455-290BD6131ED4}"/>
                </a:ext>
              </a:extLst>
            </p:cNvPr>
            <p:cNvSpPr/>
            <p:nvPr/>
          </p:nvSpPr>
          <p:spPr>
            <a:xfrm>
              <a:off x="6477000" y="2819400"/>
              <a:ext cx="1066800" cy="533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SMART BUFFER 2</a:t>
              </a:r>
            </a:p>
          </p:txBody>
        </p:sp>
        <p:sp>
          <p:nvSpPr>
            <p:cNvPr id="16" name="Down Arrow 18">
              <a:extLst>
                <a:ext uri="{FF2B5EF4-FFF2-40B4-BE49-F238E27FC236}">
                  <a16:creationId xmlns:a16="http://schemas.microsoft.com/office/drawing/2014/main" id="{F3EE7642-14B7-4D96-AE03-C53FEFF79330}"/>
                </a:ext>
              </a:extLst>
            </p:cNvPr>
            <p:cNvSpPr/>
            <p:nvPr/>
          </p:nvSpPr>
          <p:spPr>
            <a:xfrm>
              <a:off x="6934200" y="3429000"/>
              <a:ext cx="152400" cy="53340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Down Arrow 19">
              <a:extLst>
                <a:ext uri="{FF2B5EF4-FFF2-40B4-BE49-F238E27FC236}">
                  <a16:creationId xmlns:a16="http://schemas.microsoft.com/office/drawing/2014/main" id="{BE642001-5C80-4192-AF3C-4E8373A1E055}"/>
                </a:ext>
              </a:extLst>
            </p:cNvPr>
            <p:cNvSpPr/>
            <p:nvPr/>
          </p:nvSpPr>
          <p:spPr>
            <a:xfrm>
              <a:off x="6934200" y="2438400"/>
              <a:ext cx="152400" cy="30480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814BE-BE6A-48C2-8742-86662DB938E6}"/>
                </a:ext>
              </a:extLst>
            </p:cNvPr>
            <p:cNvSpPr/>
            <p:nvPr/>
          </p:nvSpPr>
          <p:spPr>
            <a:xfrm>
              <a:off x="8077200" y="685799"/>
              <a:ext cx="609600" cy="16763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9FD7DB-27DD-40E6-8669-247F3EDC9119}"/>
                </a:ext>
              </a:extLst>
            </p:cNvPr>
            <p:cNvSpPr/>
            <p:nvPr/>
          </p:nvSpPr>
          <p:spPr>
            <a:xfrm>
              <a:off x="7848600" y="2819400"/>
              <a:ext cx="1066800" cy="533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SMART BUFFER 3</a:t>
              </a:r>
            </a:p>
          </p:txBody>
        </p:sp>
        <p:sp>
          <p:nvSpPr>
            <p:cNvPr id="20" name="Down Arrow 22">
              <a:extLst>
                <a:ext uri="{FF2B5EF4-FFF2-40B4-BE49-F238E27FC236}">
                  <a16:creationId xmlns:a16="http://schemas.microsoft.com/office/drawing/2014/main" id="{6BD9BE09-B541-4D5C-A156-5F7F96042443}"/>
                </a:ext>
              </a:extLst>
            </p:cNvPr>
            <p:cNvSpPr/>
            <p:nvPr/>
          </p:nvSpPr>
          <p:spPr>
            <a:xfrm>
              <a:off x="8305800" y="3429000"/>
              <a:ext cx="152400" cy="53340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Down Arrow 23">
              <a:extLst>
                <a:ext uri="{FF2B5EF4-FFF2-40B4-BE49-F238E27FC236}">
                  <a16:creationId xmlns:a16="http://schemas.microsoft.com/office/drawing/2014/main" id="{E9965D38-DB8F-4E3F-A866-EB77FCB08A47}"/>
                </a:ext>
              </a:extLst>
            </p:cNvPr>
            <p:cNvSpPr/>
            <p:nvPr/>
          </p:nvSpPr>
          <p:spPr>
            <a:xfrm>
              <a:off x="8305800" y="2438400"/>
              <a:ext cx="152400" cy="304800"/>
            </a:xfrm>
            <a:prstGeom prst="down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0D453A-CBBF-4778-B9FC-FA1BFF1DE8F8}"/>
                </a:ext>
              </a:extLst>
            </p:cNvPr>
            <p:cNvSpPr/>
            <p:nvPr/>
          </p:nvSpPr>
          <p:spPr>
            <a:xfrm>
              <a:off x="1981200" y="2514600"/>
              <a:ext cx="2133600" cy="2819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CONTROLLER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34C421-9CA3-43A4-B231-3733950DEAEE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4114800" y="6246812"/>
              <a:ext cx="1981199" cy="380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40D224-A31D-4FAE-A0F0-7BAF57767BA0}"/>
                </a:ext>
              </a:extLst>
            </p:cNvPr>
            <p:cNvCxnSpPr/>
            <p:nvPr/>
          </p:nvCxnSpPr>
          <p:spPr>
            <a:xfrm rot="10800000">
              <a:off x="4114800" y="4953000"/>
              <a:ext cx="762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804FABC-CB52-4CFA-B34F-35A8EA227853}"/>
                </a:ext>
              </a:extLst>
            </p:cNvPr>
            <p:cNvCxnSpPr/>
            <p:nvPr/>
          </p:nvCxnSpPr>
          <p:spPr>
            <a:xfrm rot="5400000">
              <a:off x="2820194" y="5561806"/>
              <a:ext cx="457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19C7AB-B78B-43FE-80EA-B7D2B99811E6}"/>
                </a:ext>
              </a:extLst>
            </p:cNvPr>
            <p:cNvSpPr/>
            <p:nvPr/>
          </p:nvSpPr>
          <p:spPr>
            <a:xfrm>
              <a:off x="1981200" y="381000"/>
              <a:ext cx="2133600" cy="9906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GENERATOR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E166DA-514B-4DF3-A69E-7090CA2FF216}"/>
                </a:ext>
              </a:extLst>
            </p:cNvPr>
            <p:cNvSpPr/>
            <p:nvPr/>
          </p:nvSpPr>
          <p:spPr>
            <a:xfrm>
              <a:off x="1981200" y="5789611"/>
              <a:ext cx="2133600" cy="9906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ADDRESS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GENERATOR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C80C00-3933-49A7-84C1-90E64B058513}"/>
                </a:ext>
              </a:extLst>
            </p:cNvPr>
            <p:cNvCxnSpPr/>
            <p:nvPr/>
          </p:nvCxnSpPr>
          <p:spPr>
            <a:xfrm>
              <a:off x="4114800" y="4419600"/>
              <a:ext cx="762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736EEF-2559-4D7F-813B-81563417B4AC}"/>
                </a:ext>
              </a:extLst>
            </p:cNvPr>
            <p:cNvCxnSpPr/>
            <p:nvPr/>
          </p:nvCxnSpPr>
          <p:spPr>
            <a:xfrm>
              <a:off x="4114800" y="457200"/>
              <a:ext cx="43434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630E28-0B79-4E26-BBCA-2C8B2896D1D6}"/>
                </a:ext>
              </a:extLst>
            </p:cNvPr>
            <p:cNvCxnSpPr>
              <a:stCxn id="10" idx="0"/>
            </p:cNvCxnSpPr>
            <p:nvPr/>
          </p:nvCxnSpPr>
          <p:spPr>
            <a:xfrm rot="5400000" flipH="1" flipV="1">
              <a:off x="5524500" y="571500"/>
              <a:ext cx="2286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D6DD48-25F8-4AA9-8589-A7366D407E71}"/>
                </a:ext>
              </a:extLst>
            </p:cNvPr>
            <p:cNvCxnSpPr/>
            <p:nvPr/>
          </p:nvCxnSpPr>
          <p:spPr>
            <a:xfrm rot="5400000" flipH="1" flipV="1">
              <a:off x="6896894" y="570706"/>
              <a:ext cx="2286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01A491D-1657-4EAD-A2EA-35EFF5739F39}"/>
                </a:ext>
              </a:extLst>
            </p:cNvPr>
            <p:cNvCxnSpPr/>
            <p:nvPr/>
          </p:nvCxnSpPr>
          <p:spPr>
            <a:xfrm rot="5400000" flipH="1" flipV="1">
              <a:off x="8344694" y="570706"/>
              <a:ext cx="2286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CD76451-40A3-4F14-BECD-5AEC873CAA79}"/>
                </a:ext>
              </a:extLst>
            </p:cNvPr>
            <p:cNvCxnSpPr>
              <a:stCxn id="22" idx="0"/>
            </p:cNvCxnSpPr>
            <p:nvPr/>
          </p:nvCxnSpPr>
          <p:spPr>
            <a:xfrm rot="5400000" flipH="1" flipV="1">
              <a:off x="2514600" y="1981200"/>
              <a:ext cx="1066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74CB12-60C6-4277-A024-08F179268C84}"/>
                </a:ext>
              </a:extLst>
            </p:cNvPr>
            <p:cNvSpPr/>
            <p:nvPr/>
          </p:nvSpPr>
          <p:spPr>
            <a:xfrm>
              <a:off x="152400" y="4114800"/>
              <a:ext cx="1447800" cy="1219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GLUE LOGIC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762C761-B02A-4140-BD15-7908CE282D32}"/>
                </a:ext>
              </a:extLst>
            </p:cNvPr>
            <p:cNvCxnSpPr/>
            <p:nvPr/>
          </p:nvCxnSpPr>
          <p:spPr>
            <a:xfrm rot="10800000">
              <a:off x="1600200" y="5105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0DCC92C-B497-46FB-BC45-804F6BFCC2DA}"/>
                </a:ext>
              </a:extLst>
            </p:cNvPr>
            <p:cNvCxnSpPr/>
            <p:nvPr/>
          </p:nvCxnSpPr>
          <p:spPr>
            <a:xfrm>
              <a:off x="1600200" y="4572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D40CE5-A231-473F-B79B-01D6468DB047}"/>
                </a:ext>
              </a:extLst>
            </p:cNvPr>
            <p:cNvSpPr/>
            <p:nvPr/>
          </p:nvSpPr>
          <p:spPr>
            <a:xfrm>
              <a:off x="152400" y="2514600"/>
              <a:ext cx="1447800" cy="1219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MEMORY MAP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B4CFCC1-412A-4A42-82AF-95C0B5B1002F}"/>
                </a:ext>
              </a:extLst>
            </p:cNvPr>
            <p:cNvCxnSpPr/>
            <p:nvPr/>
          </p:nvCxnSpPr>
          <p:spPr>
            <a:xfrm rot="5400000" flipH="1" flipV="1">
              <a:off x="342105" y="3923506"/>
              <a:ext cx="381000" cy="158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FF463B-F72E-4762-AD1B-2024FBD7ECAE}"/>
                </a:ext>
              </a:extLst>
            </p:cNvPr>
            <p:cNvCxnSpPr/>
            <p:nvPr/>
          </p:nvCxnSpPr>
          <p:spPr>
            <a:xfrm rot="5400000">
              <a:off x="951706" y="3923506"/>
              <a:ext cx="381000" cy="158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9E01E6-771E-4395-89E1-100954A47A9A}"/>
                </a:ext>
              </a:extLst>
            </p:cNvPr>
            <p:cNvCxnSpPr/>
            <p:nvPr/>
          </p:nvCxnSpPr>
          <p:spPr>
            <a:xfrm>
              <a:off x="4114800" y="2590800"/>
              <a:ext cx="39624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3A9E5BA-E558-4CF7-B91C-72FDBEB663F3}"/>
                </a:ext>
              </a:extLst>
            </p:cNvPr>
            <p:cNvCxnSpPr/>
            <p:nvPr/>
          </p:nvCxnSpPr>
          <p:spPr>
            <a:xfrm rot="5400000">
              <a:off x="5219700" y="2705100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D34FB9-BEA4-45EA-A3DE-D98DCC765B02}"/>
                </a:ext>
              </a:extLst>
            </p:cNvPr>
            <p:cNvCxnSpPr/>
            <p:nvPr/>
          </p:nvCxnSpPr>
          <p:spPr>
            <a:xfrm rot="5400000">
              <a:off x="6668294" y="2704306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0BE4CA9-2693-494D-89E3-2E1EC499F4E7}"/>
                </a:ext>
              </a:extLst>
            </p:cNvPr>
            <p:cNvCxnSpPr/>
            <p:nvPr/>
          </p:nvCxnSpPr>
          <p:spPr>
            <a:xfrm rot="5400000">
              <a:off x="7963694" y="2704306"/>
              <a:ext cx="228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36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&amp; Demonstration – Software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27868" y="1704502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dirty="0"/>
              <a:t>A set of popular test images were used to compare the results of the MATLAB function and the C++ code</a:t>
            </a:r>
            <a:endParaRPr dirty="0"/>
          </a:p>
          <a:p>
            <a:pPr marL="228600" lvl="0" indent="-228600" algn="l" rtl="0"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 dirty="0"/>
              <a:t>In the final presentation, results from the MATLAB function will be used for visual comparison with the hardware results</a:t>
            </a:r>
            <a:endParaRPr dirty="0"/>
          </a:p>
          <a:p>
            <a:pPr marL="228600" lvl="0" indent="-228600" algn="l" rtl="0"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 dirty="0"/>
              <a:t>Whereas, results from the C++ code will be used to compare the speedup with the hardware implementation</a:t>
            </a: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459209" y="77069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– MATLAB</a:t>
            </a:r>
            <a:endParaRPr/>
          </a:p>
        </p:txBody>
      </p:sp>
      <p:pic>
        <p:nvPicPr>
          <p:cNvPr id="91" name="Google Shape;91;p15" descr="A person wearing a ha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6037" y="1786569"/>
            <a:ext cx="3568506" cy="356850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93" name="Google Shape;93;p15" descr="A person wearing a ha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9459" y="1786570"/>
            <a:ext cx="3568505" cy="35685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1481461" y="5440970"/>
            <a:ext cx="19376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Original Image (128X128)</a:t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5253467" y="5440969"/>
            <a:ext cx="28804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medfilt2()  (128X128)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– C++</a:t>
            </a:r>
            <a:endParaRPr/>
          </a:p>
        </p:txBody>
      </p:sp>
      <p:pic>
        <p:nvPicPr>
          <p:cNvPr id="101" name="Google Shape;101;p16" descr="A person wearing a ha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835020"/>
            <a:ext cx="3730625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1525134" y="5602453"/>
            <a:ext cx="19376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Original Image (128X128)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5457485" y="5637831"/>
            <a:ext cx="2385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 C++ (126X126)</a:t>
            </a:r>
            <a:endParaRPr/>
          </a:p>
        </p:txBody>
      </p:sp>
      <p:pic>
        <p:nvPicPr>
          <p:cNvPr id="105" name="Google Shape;105;p16" descr="A person wearing a ha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4724" y="1835020"/>
            <a:ext cx="3730625" cy="37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Salt &amp; Pepper Noise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459209" y="1563483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dirty="0"/>
              <a:t>The median filter is said to be most efficient in removing salt &amp; pepper noise from images</a:t>
            </a:r>
            <a:endParaRPr dirty="0"/>
          </a:p>
          <a:p>
            <a:pPr marL="228600" lvl="0" indent="-228600" algn="l" rtl="0"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 dirty="0"/>
              <a:t>So we created noisy images by adding salt &amp; pepper noise to original images using MATLAB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89768" y="91969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– MATLAB </a:t>
            </a:r>
            <a:endParaRPr/>
          </a:p>
        </p:txBody>
      </p:sp>
      <p:pic>
        <p:nvPicPr>
          <p:cNvPr id="119" name="Google Shape;119;p18" descr="A picture containing photo, indoor, wh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5821" y="1804942"/>
            <a:ext cx="3721805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121" name="Google Shape;121;p18" descr="A black and white photo of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6376" y="1804941"/>
            <a:ext cx="3713069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1080613" y="5535566"/>
            <a:ext cx="27122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Input Image – Salt &amp; Pepper Noise (128X128)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5142833" y="5535566"/>
            <a:ext cx="31201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medfilt2()  (128X128)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89768" y="91969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– C++ 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30" name="Google Shape;130;p19" descr="A picture containing photo, indoor, wh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759630"/>
            <a:ext cx="3721805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133442" y="5490255"/>
            <a:ext cx="27122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Input Image – Salt &amp; Pepper Noise (128X128)</a:t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5136927" y="5490255"/>
            <a:ext cx="29998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Output Image -  C++ (126X126)</a:t>
            </a:r>
            <a:endParaRPr/>
          </a:p>
        </p:txBody>
      </p:sp>
      <p:pic>
        <p:nvPicPr>
          <p:cNvPr id="133" name="Google Shape;133;p19" descr="A black and white photo of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3565" y="1759629"/>
            <a:ext cx="3721785" cy="37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7E510-8C81-472F-8D27-F78CBC1E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701611"/>
            <a:ext cx="8225582" cy="1015871"/>
          </a:xfrm>
        </p:spPr>
        <p:txBody>
          <a:bodyPr/>
          <a:lstStyle/>
          <a:p>
            <a:r>
              <a:rPr lang="en-US" dirty="0"/>
              <a:t>Project Description 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7E7C6-ED15-4BA1-89D4-45F5A1DE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768" y="1209546"/>
            <a:ext cx="8225582" cy="3731034"/>
          </a:xfrm>
        </p:spPr>
        <p:txBody>
          <a:bodyPr/>
          <a:lstStyle/>
          <a:p>
            <a:r>
              <a:rPr lang="en-US" dirty="0"/>
              <a:t>The Median Filter is a nonlinear digital filtering technique for removal of noise from images. </a:t>
            </a:r>
          </a:p>
          <a:p>
            <a:r>
              <a:rPr lang="en-US" dirty="0"/>
              <a:t>It works particularly well for certain types of random noises like the salt and pepper noise. </a:t>
            </a:r>
          </a:p>
          <a:p>
            <a:r>
              <a:rPr lang="en-US" dirty="0"/>
              <a:t>This method is often used as a preprocessing step for edge detection algorithms. It is advantageous as this method better preserves the edges in certain instances. </a:t>
            </a:r>
          </a:p>
          <a:p>
            <a:r>
              <a:rPr lang="en-US" dirty="0"/>
              <a:t>The amazon web services cloud platform is compatible with existing FPGA algorithms hence makes it a versatile open source platform for accelerated computing. </a:t>
            </a:r>
          </a:p>
          <a:p>
            <a:pPr marL="142875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D35D-BB93-4E58-9541-5F309853D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6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139" name="Google Shape;139;p20" descr="A person wearing a h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289" y="1155891"/>
            <a:ext cx="2654109" cy="265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 descr="A black and white photo of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779" y="3884803"/>
            <a:ext cx="2641619" cy="265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1362400" y="711756"/>
            <a:ext cx="29998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MATLAB Output</a:t>
            </a:r>
            <a:endParaRPr dirty="0"/>
          </a:p>
        </p:txBody>
      </p:sp>
      <p:sp>
        <p:nvSpPr>
          <p:cNvPr id="142" name="Google Shape;142;p20"/>
          <p:cNvSpPr/>
          <p:nvPr/>
        </p:nvSpPr>
        <p:spPr>
          <a:xfrm>
            <a:off x="5319375" y="711755"/>
            <a:ext cx="29998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C++ Output</a:t>
            </a:r>
            <a:endParaRPr dirty="0"/>
          </a:p>
        </p:txBody>
      </p:sp>
      <p:sp>
        <p:nvSpPr>
          <p:cNvPr id="143" name="Google Shape;143;p20"/>
          <p:cNvSpPr/>
          <p:nvPr/>
        </p:nvSpPr>
        <p:spPr>
          <a:xfrm>
            <a:off x="-282625" y="2298279"/>
            <a:ext cx="21005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Without Noise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-282625" y="5027191"/>
            <a:ext cx="21005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With Noise</a:t>
            </a:r>
            <a:endParaRPr/>
          </a:p>
        </p:txBody>
      </p:sp>
      <p:pic>
        <p:nvPicPr>
          <p:cNvPr id="145" name="Google Shape;145;p20" descr="A black and white photo of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5409" y="3884804"/>
            <a:ext cx="2647819" cy="265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A person wearing a ha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5409" y="1155891"/>
            <a:ext cx="2654109" cy="265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190600" y="722752"/>
            <a:ext cx="3372732" cy="97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Used </a:t>
            </a:r>
            <a:endParaRPr dirty="0"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153" name="Google Shape;153;p21" descr="A close up of a monkey with its mouth ope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43949" y="3631103"/>
            <a:ext cx="2631533" cy="244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 descr="A picture containing outdoor, person, object,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695" y="861162"/>
            <a:ext cx="2631533" cy="263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descr="A person wearing a ha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6233" y="861161"/>
            <a:ext cx="2631533" cy="263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 descr="A group of people on a boat in a large body of wat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07582" y="3631103"/>
            <a:ext cx="3672646" cy="244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&amp; Demonstration – AWS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27868" y="1704502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567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3551-C1FC-4D8A-AA7C-1336CD67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68" y="739318"/>
            <a:ext cx="8225582" cy="1015871"/>
          </a:xfrm>
        </p:spPr>
        <p:txBody>
          <a:bodyPr/>
          <a:lstStyle/>
          <a:p>
            <a:r>
              <a:rPr lang="en-US" dirty="0"/>
              <a:t>Future 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CB28-F046-4D96-8637-FACBEE18A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868" y="1371778"/>
            <a:ext cx="8225582" cy="3731034"/>
          </a:xfrm>
        </p:spPr>
        <p:txBody>
          <a:bodyPr/>
          <a:lstStyle/>
          <a:p>
            <a:r>
              <a:rPr lang="en-US" dirty="0"/>
              <a:t>Hardware Implementation, debugging &amp; Testing</a:t>
            </a:r>
          </a:p>
          <a:p>
            <a:r>
              <a:rPr lang="en-US" dirty="0"/>
              <a:t>AWS implementation of Median Filter</a:t>
            </a:r>
          </a:p>
          <a:p>
            <a:r>
              <a:rPr lang="en-US" dirty="0"/>
              <a:t>Timing speedup comparison between software(C++) and hardware (FPGA) implementation. </a:t>
            </a:r>
          </a:p>
          <a:p>
            <a:r>
              <a:rPr lang="en-US" dirty="0"/>
              <a:t>Comparison of Images obtained from software (MATLAB) and Hardware (FPGA) implementations. </a:t>
            </a:r>
          </a:p>
          <a:p>
            <a:pPr fontAlgn="base"/>
            <a:r>
              <a:rPr lang="en-US" dirty="0"/>
              <a:t>Analysis of results. </a:t>
            </a:r>
          </a:p>
          <a:p>
            <a:pPr fontAlgn="base"/>
            <a:r>
              <a:rPr lang="en-US" dirty="0"/>
              <a:t>Report writing &amp; Presentation 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4A2F0-B426-4B5E-B2A6-F2935F7A5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90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27868" y="819149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Algorithm – MATLAB </a:t>
            </a:r>
            <a:endParaRPr dirty="0"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327868" y="230781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2400" dirty="0"/>
              <a:t>Medfilt2() – 2D Median Filtering</a:t>
            </a:r>
            <a:endParaRPr dirty="0"/>
          </a:p>
          <a:p>
            <a:pPr marL="228600" lvl="1" indent="0" algn="ctr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J = medfilt2(I) </a:t>
            </a:r>
            <a:endParaRPr dirty="0"/>
          </a:p>
          <a:p>
            <a:pPr marL="228600" lvl="1" indent="0" algn="ctr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performs median filtering of the image I in two dimensions. </a:t>
            </a:r>
            <a:endParaRPr dirty="0"/>
          </a:p>
          <a:p>
            <a:pPr marL="228600" lvl="0" indent="-228600" algn="l" rtl="0"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 sz="2400" dirty="0"/>
              <a:t>Each output pixel contains the median value in a 3-by-3 neighborhood in the input image.</a:t>
            </a:r>
            <a:endParaRPr dirty="0"/>
          </a:p>
          <a:p>
            <a:pPr marL="228600" lvl="0" indent="-114300" algn="l" rtl="0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endParaRPr sz="24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Algorithm – C++ </a:t>
            </a: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327868" y="2307817"/>
            <a:ext cx="8225582" cy="37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Hardware Algorithm</a:t>
            </a:r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026" name="Picture 2" descr="https://lh5.googleusercontent.com/ogKeeA6hv2NLBik9JBEkedhOFa7EamqYyaZZSJE5PhahqPysJXYgjs5CNIgfl86L96MmMjUaUj6KQ-eE6SKHmBn2JGSnNvYeL49VnvpuQuN5clhXdovyqJzMz3OdxVKN94p_GoZxL_Q">
            <a:extLst>
              <a:ext uri="{FF2B5EF4-FFF2-40B4-BE49-F238E27FC236}">
                <a16:creationId xmlns:a16="http://schemas.microsoft.com/office/drawing/2014/main" id="{EACB00F1-EB7F-4CF5-884F-73796A0A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28" y="1334775"/>
            <a:ext cx="1497932" cy="16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5.googleusercontent.com/kUAY2MIAriWzVkTgX4pkn6UCTZMnh099LpKBgy5E8hZILjJmLxdIUnllpZaiiu80MxWWjC1IFX-mCnSt-rFkPv9h_aOaIXTpyh79UxFneUVgU42S6Sr_I_uQwaRWa7HW-f66qnTA_A0">
            <a:extLst>
              <a:ext uri="{FF2B5EF4-FFF2-40B4-BE49-F238E27FC236}">
                <a16:creationId xmlns:a16="http://schemas.microsoft.com/office/drawing/2014/main" id="{82C68057-6CFB-4FF0-9012-96AC8183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43" y="2997689"/>
            <a:ext cx="1476017" cy="16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limUhDvtcndVdgWAG4IZlPRi1FUVdvo-zaaXYcHDunTIsspzFBpHX302N7yrUFvCsux0Z3UTdcS7JUTLVyDUyNafh_mxsKq86UCHSUOF_3J02rokGJYph7Qu7kxgWalF1vvIpBGRsWw">
            <a:extLst>
              <a:ext uri="{FF2B5EF4-FFF2-40B4-BE49-F238E27FC236}">
                <a16:creationId xmlns:a16="http://schemas.microsoft.com/office/drawing/2014/main" id="{37413627-0A23-4032-8302-D5EAC39B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99" y="4773556"/>
            <a:ext cx="1424053" cy="16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D0C9F0-D6C2-4A63-95A6-F36621DF28EF}"/>
              </a:ext>
            </a:extLst>
          </p:cNvPr>
          <p:cNvSpPr txBox="1"/>
          <p:nvPr/>
        </p:nvSpPr>
        <p:spPr>
          <a:xfrm>
            <a:off x="2882067" y="1900633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Vertical Sort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7CA20-0952-44D4-8C0B-6625447F7C84}"/>
              </a:ext>
            </a:extLst>
          </p:cNvPr>
          <p:cNvSpPr txBox="1"/>
          <p:nvPr/>
        </p:nvSpPr>
        <p:spPr>
          <a:xfrm>
            <a:off x="2829613" y="3666791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Horizontal Sort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DCC2E-B471-4D4B-9431-8056E0195E3C}"/>
              </a:ext>
            </a:extLst>
          </p:cNvPr>
          <p:cNvSpPr txBox="1"/>
          <p:nvPr/>
        </p:nvSpPr>
        <p:spPr>
          <a:xfrm>
            <a:off x="2802718" y="5442658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Diagonal Sort 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9B24F4-4D8B-4F6C-A09A-78C880E2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5381" y="1801274"/>
            <a:ext cx="3307220" cy="3731034"/>
          </a:xfrm>
        </p:spPr>
        <p:txBody>
          <a:bodyPr/>
          <a:lstStyle/>
          <a:p>
            <a:r>
              <a:rPr lang="en-US" dirty="0" err="1"/>
              <a:t>Abc</a:t>
            </a:r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84280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02E41-C214-41D8-BD60-09CDEA4DA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5" name="Google Shape;85;p17">
            <a:extLst>
              <a:ext uri="{FF2B5EF4-FFF2-40B4-BE49-F238E27FC236}">
                <a16:creationId xmlns:a16="http://schemas.microsoft.com/office/drawing/2014/main" id="{0C8556A4-A02F-485C-9767-9A740C7DD0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636" y="1419477"/>
            <a:ext cx="6665708" cy="225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6;p17">
            <a:extLst>
              <a:ext uri="{FF2B5EF4-FFF2-40B4-BE49-F238E27FC236}">
                <a16:creationId xmlns:a16="http://schemas.microsoft.com/office/drawing/2014/main" id="{1CF1D728-63E7-4002-B1AF-5D3F8FBB4EA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051" y="3903893"/>
            <a:ext cx="4989897" cy="19984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1477A329-15A2-4D5A-8ED2-C2FE2E698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Hardware 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32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02E41-C214-41D8-BD60-09CDEA4DA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76;p13">
            <a:extLst>
              <a:ext uri="{FF2B5EF4-FFF2-40B4-BE49-F238E27FC236}">
                <a16:creationId xmlns:a16="http://schemas.microsoft.com/office/drawing/2014/main" id="{1477A329-15A2-4D5A-8ED2-C2FE2E6981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868" y="711038"/>
            <a:ext cx="8225582" cy="101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Datapath Details : 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63E9CD7-3F55-4245-A545-AF1711065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868" y="1563483"/>
            <a:ext cx="8225582" cy="3731034"/>
          </a:xfrm>
        </p:spPr>
        <p:txBody>
          <a:bodyPr/>
          <a:lstStyle/>
          <a:p>
            <a:r>
              <a:rPr lang="en-US" dirty="0" err="1"/>
              <a:t>Abc</a:t>
            </a:r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241187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05968" y="134032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zh-CN" dirty="0"/>
              <a:t>Datapath:</a:t>
            </a:r>
            <a:endParaRPr dirty="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3" y="1896602"/>
            <a:ext cx="8125289" cy="44382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0D2CF9-1655-4490-A142-76895EA0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53623"/>
            <a:ext cx="8520600" cy="763600"/>
          </a:xfrm>
        </p:spPr>
        <p:txBody>
          <a:bodyPr/>
          <a:lstStyle/>
          <a:p>
            <a:r>
              <a:rPr lang="en-US" altLang="zh-CN" dirty="0"/>
              <a:t>Design and Implementation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76936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Design and Implementation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zh-CN" dirty="0"/>
              <a:t>Datapath:</a:t>
            </a:r>
            <a:endParaRPr dirty="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49" y="2446750"/>
            <a:ext cx="8832301" cy="254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rgbClr val="000000"/>
      </a:dk1>
      <a:lt1>
        <a:srgbClr val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Office PowerPoint</Application>
  <PresentationFormat>On-screen Show (4:3)</PresentationFormat>
  <Paragraphs>142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</vt:lpstr>
      <vt:lpstr>Noto Sans Symbols</vt:lpstr>
      <vt:lpstr>Rockwell</vt:lpstr>
      <vt:lpstr>PNE Theme Slide Deck</vt:lpstr>
      <vt:lpstr>Implementation of Median Filter on Z -Board and AWS  </vt:lpstr>
      <vt:lpstr>Project Description : </vt:lpstr>
      <vt:lpstr>Software Algorithm – MATLAB </vt:lpstr>
      <vt:lpstr>Software Algorithm – C++ </vt:lpstr>
      <vt:lpstr>Hardware Algorithm</vt:lpstr>
      <vt:lpstr>Hardware Algorithm</vt:lpstr>
      <vt:lpstr>Datapath Details : </vt:lpstr>
      <vt:lpstr>Design and Implementation</vt:lpstr>
      <vt:lpstr>Design and Implementation</vt:lpstr>
      <vt:lpstr>Design and Implementation</vt:lpstr>
      <vt:lpstr>Design and Implementation - AWS</vt:lpstr>
      <vt:lpstr>Design and Implementation - AWS</vt:lpstr>
      <vt:lpstr>Block Diagram </vt:lpstr>
      <vt:lpstr>Testing &amp; Demonstration – Software</vt:lpstr>
      <vt:lpstr>Results – MATLAB</vt:lpstr>
      <vt:lpstr>Results – C++</vt:lpstr>
      <vt:lpstr>Salt &amp; Pepper Noise</vt:lpstr>
      <vt:lpstr>Results – MATLAB </vt:lpstr>
      <vt:lpstr>Results – C++ </vt:lpstr>
      <vt:lpstr>PowerPoint Presentation</vt:lpstr>
      <vt:lpstr>Dataset Used </vt:lpstr>
      <vt:lpstr>Testing &amp; Demonstration – AWS</vt:lpstr>
      <vt:lpstr>Future Work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Median Filter on Z -Board and AWS  </dc:title>
  <cp:lastModifiedBy>Medini Aradhya</cp:lastModifiedBy>
  <cp:revision>8</cp:revision>
  <dcterms:modified xsi:type="dcterms:W3CDTF">2019-04-11T19:54:20Z</dcterms:modified>
</cp:coreProperties>
</file>